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57" r:id="rId4"/>
    <p:sldId id="275" r:id="rId5"/>
    <p:sldId id="261" r:id="rId6"/>
    <p:sldId id="262" r:id="rId7"/>
    <p:sldId id="258" r:id="rId8"/>
    <p:sldId id="270" r:id="rId9"/>
    <p:sldId id="276" r:id="rId10"/>
    <p:sldId id="265" r:id="rId11"/>
    <p:sldId id="266" r:id="rId12"/>
    <p:sldId id="271" r:id="rId13"/>
    <p:sldId id="272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4660"/>
  </p:normalViewPr>
  <p:slideViewPr>
    <p:cSldViewPr>
      <p:cViewPr>
        <p:scale>
          <a:sx n="50" d="100"/>
          <a:sy n="50" d="100"/>
        </p:scale>
        <p:origin x="-61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30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4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40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6E0C-B569-4F89-AC33-08E2703DA3CF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98B9B-3D3E-4DBF-BAB6-45C8C1E1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5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5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3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5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7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6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5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2DDC4-16F2-4E05-BCC2-F080D0FB5A0A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5F895-1622-46A8-AE6C-105C6BC8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8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08000" y="1314450"/>
            <a:ext cx="8128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Chapter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ngravers MT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Section 6:</a:t>
            </a:r>
            <a:r>
              <a:rPr kumimoji="0" lang="en-Z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 Solving Linear Inequalities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1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08000" y="1314450"/>
            <a:ext cx="8128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Chapter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ngravers MT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Section 6:</a:t>
            </a:r>
            <a:r>
              <a:rPr kumimoji="0" lang="en-Z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 Solving Linear Inequalities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22400" y="3498250"/>
            <a:ext cx="584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W" sz="2400" dirty="0" smtClean="0">
                <a:latin typeface="Engravers MT" pitchFamily="18" charset="0"/>
                <a:cs typeface="Arial" pitchFamily="34" charset="0"/>
              </a:rPr>
              <a:t>Compound Linear </a:t>
            </a:r>
            <a:r>
              <a:rPr lang="en-ZW" sz="2400" dirty="0">
                <a:latin typeface="Engravers MT" pitchFamily="18" charset="0"/>
                <a:cs typeface="Arial" pitchFamily="34" charset="0"/>
              </a:rPr>
              <a:t>Inequalities</a:t>
            </a:r>
            <a:endParaRPr lang="en-ZW" sz="2400" dirty="0"/>
          </a:p>
        </p:txBody>
      </p:sp>
    </p:spTree>
    <p:extLst>
      <p:ext uri="{BB962C8B-B14F-4D97-AF65-F5344CB8AC3E}">
        <p14:creationId xmlns:p14="http://schemas.microsoft.com/office/powerpoint/2010/main" val="290189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COMPOUND INEQUALITIES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428750"/>
            <a:ext cx="772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0" i="0" u="none" strike="noStrike" baseline="0" dirty="0" smtClean="0">
                <a:latin typeface="Comic Sans MS"/>
              </a:rPr>
              <a:t>A Compound Inequality is two simple inequalities joined by “and” or “or”.</a:t>
            </a:r>
            <a:endParaRPr lang="en-US" sz="3600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-1037" y="4043363"/>
            <a:ext cx="4572000" cy="514350"/>
            <a:chOff x="540" y="2700"/>
            <a:chExt cx="5400" cy="1080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540" y="2700"/>
              <a:ext cx="5400" cy="1080"/>
              <a:chOff x="6660" y="8100"/>
              <a:chExt cx="5400" cy="1080"/>
            </a:xfrm>
          </p:grpSpPr>
          <p:grpSp>
            <p:nvGrpSpPr>
              <p:cNvPr id="10" name="Group 4"/>
              <p:cNvGrpSpPr>
                <a:grpSpLocks/>
              </p:cNvGrpSpPr>
              <p:nvPr/>
            </p:nvGrpSpPr>
            <p:grpSpPr bwMode="auto">
              <a:xfrm>
                <a:off x="6660" y="8100"/>
                <a:ext cx="5040" cy="360"/>
                <a:chOff x="6660" y="8280"/>
                <a:chExt cx="5040" cy="360"/>
              </a:xfrm>
            </p:grpSpPr>
            <p:sp>
              <p:nvSpPr>
                <p:cNvPr id="12" name="Line 5"/>
                <p:cNvSpPr>
                  <a:spLocks noChangeShapeType="1"/>
                </p:cNvSpPr>
                <p:nvPr/>
              </p:nvSpPr>
              <p:spPr bwMode="auto">
                <a:xfrm>
                  <a:off x="6660" y="8460"/>
                  <a:ext cx="5040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Line 6"/>
                <p:cNvSpPr>
                  <a:spLocks noChangeShapeType="1"/>
                </p:cNvSpPr>
                <p:nvPr/>
              </p:nvSpPr>
              <p:spPr bwMode="auto">
                <a:xfrm>
                  <a:off x="90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Line 7"/>
                <p:cNvSpPr>
                  <a:spLocks noChangeShapeType="1"/>
                </p:cNvSpPr>
                <p:nvPr/>
              </p:nvSpPr>
              <p:spPr bwMode="auto">
                <a:xfrm>
                  <a:off x="93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8"/>
                <p:cNvSpPr>
                  <a:spLocks noChangeShapeType="1"/>
                </p:cNvSpPr>
                <p:nvPr/>
              </p:nvSpPr>
              <p:spPr bwMode="auto">
                <a:xfrm>
                  <a:off x="97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Line 9"/>
                <p:cNvSpPr>
                  <a:spLocks noChangeShapeType="1"/>
                </p:cNvSpPr>
                <p:nvPr/>
              </p:nvSpPr>
              <p:spPr bwMode="auto">
                <a:xfrm>
                  <a:off x="100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>
                  <a:off x="104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11"/>
                <p:cNvSpPr>
                  <a:spLocks noChangeShapeType="1"/>
                </p:cNvSpPr>
                <p:nvPr/>
              </p:nvSpPr>
              <p:spPr bwMode="auto">
                <a:xfrm>
                  <a:off x="108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Line 12"/>
                <p:cNvSpPr>
                  <a:spLocks noChangeShapeType="1"/>
                </p:cNvSpPr>
                <p:nvPr/>
              </p:nvSpPr>
              <p:spPr bwMode="auto">
                <a:xfrm>
                  <a:off x="111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Line 13"/>
                <p:cNvSpPr>
                  <a:spLocks noChangeShapeType="1"/>
                </p:cNvSpPr>
                <p:nvPr/>
              </p:nvSpPr>
              <p:spPr bwMode="auto">
                <a:xfrm>
                  <a:off x="86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14"/>
                <p:cNvSpPr>
                  <a:spLocks noChangeShapeType="1"/>
                </p:cNvSpPr>
                <p:nvPr/>
              </p:nvSpPr>
              <p:spPr bwMode="auto">
                <a:xfrm>
                  <a:off x="82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Line 15"/>
                <p:cNvSpPr>
                  <a:spLocks noChangeShapeType="1"/>
                </p:cNvSpPr>
                <p:nvPr/>
              </p:nvSpPr>
              <p:spPr bwMode="auto">
                <a:xfrm>
                  <a:off x="79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16"/>
                <p:cNvSpPr>
                  <a:spLocks noChangeShapeType="1"/>
                </p:cNvSpPr>
                <p:nvPr/>
              </p:nvSpPr>
              <p:spPr bwMode="auto">
                <a:xfrm>
                  <a:off x="75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Line 17"/>
                <p:cNvSpPr>
                  <a:spLocks noChangeShapeType="1"/>
                </p:cNvSpPr>
                <p:nvPr/>
              </p:nvSpPr>
              <p:spPr bwMode="auto">
                <a:xfrm>
                  <a:off x="72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" name="Text Box 18"/>
              <p:cNvSpPr txBox="1">
                <a:spLocks noChangeArrowheads="1"/>
              </p:cNvSpPr>
              <p:nvPr/>
            </p:nvSpPr>
            <p:spPr bwMode="auto">
              <a:xfrm>
                <a:off x="6660" y="8460"/>
                <a:ext cx="54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pitchFamily="34" charset="0"/>
                  </a:rPr>
                  <a:t>    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pitchFamily="34" charset="0"/>
                  </a:rPr>
                  <a:t>-5  -4 -3  -2  -1   0   1    2   3   4   5   6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Oval 19"/>
            <p:cNvSpPr>
              <a:spLocks noChangeArrowheads="1"/>
            </p:cNvSpPr>
            <p:nvPr/>
          </p:nvSpPr>
          <p:spPr bwMode="auto">
            <a:xfrm>
              <a:off x="3060" y="2700"/>
              <a:ext cx="475" cy="4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1980" y="2700"/>
              <a:ext cx="475" cy="4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21"/>
            <p:cNvSpPr>
              <a:spLocks noChangeShapeType="1"/>
            </p:cNvSpPr>
            <p:nvPr/>
          </p:nvSpPr>
          <p:spPr bwMode="auto">
            <a:xfrm>
              <a:off x="2340" y="2880"/>
              <a:ext cx="720" cy="0"/>
            </a:xfrm>
            <a:prstGeom prst="line">
              <a:avLst/>
            </a:prstGeom>
            <a:noFill/>
            <a:ln w="666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4775200" y="3998119"/>
            <a:ext cx="4572000" cy="514350"/>
            <a:chOff x="6300" y="2700"/>
            <a:chExt cx="5400" cy="1080"/>
          </a:xfrm>
        </p:grpSpPr>
        <p:grpSp>
          <p:nvGrpSpPr>
            <p:cNvPr id="26" name="Group 23"/>
            <p:cNvGrpSpPr>
              <a:grpSpLocks/>
            </p:cNvGrpSpPr>
            <p:nvPr/>
          </p:nvGrpSpPr>
          <p:grpSpPr bwMode="auto">
            <a:xfrm>
              <a:off x="6300" y="2700"/>
              <a:ext cx="5400" cy="1080"/>
              <a:chOff x="6660" y="8100"/>
              <a:chExt cx="5400" cy="1080"/>
            </a:xfrm>
          </p:grpSpPr>
          <p:grpSp>
            <p:nvGrpSpPr>
              <p:cNvPr id="31" name="Group 24"/>
              <p:cNvGrpSpPr>
                <a:grpSpLocks/>
              </p:cNvGrpSpPr>
              <p:nvPr/>
            </p:nvGrpSpPr>
            <p:grpSpPr bwMode="auto">
              <a:xfrm>
                <a:off x="6660" y="8100"/>
                <a:ext cx="5040" cy="360"/>
                <a:chOff x="6660" y="8280"/>
                <a:chExt cx="5040" cy="360"/>
              </a:xfrm>
            </p:grpSpPr>
            <p:sp>
              <p:nvSpPr>
                <p:cNvPr id="33" name="Line 25"/>
                <p:cNvSpPr>
                  <a:spLocks noChangeShapeType="1"/>
                </p:cNvSpPr>
                <p:nvPr/>
              </p:nvSpPr>
              <p:spPr bwMode="auto">
                <a:xfrm>
                  <a:off x="6660" y="8460"/>
                  <a:ext cx="5040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Line 26"/>
                <p:cNvSpPr>
                  <a:spLocks noChangeShapeType="1"/>
                </p:cNvSpPr>
                <p:nvPr/>
              </p:nvSpPr>
              <p:spPr bwMode="auto">
                <a:xfrm>
                  <a:off x="90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Line 27"/>
                <p:cNvSpPr>
                  <a:spLocks noChangeShapeType="1"/>
                </p:cNvSpPr>
                <p:nvPr/>
              </p:nvSpPr>
              <p:spPr bwMode="auto">
                <a:xfrm>
                  <a:off x="93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97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Line 29"/>
                <p:cNvSpPr>
                  <a:spLocks noChangeShapeType="1"/>
                </p:cNvSpPr>
                <p:nvPr/>
              </p:nvSpPr>
              <p:spPr bwMode="auto">
                <a:xfrm>
                  <a:off x="100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Line 30"/>
                <p:cNvSpPr>
                  <a:spLocks noChangeShapeType="1"/>
                </p:cNvSpPr>
                <p:nvPr/>
              </p:nvSpPr>
              <p:spPr bwMode="auto">
                <a:xfrm>
                  <a:off x="104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31"/>
                <p:cNvSpPr>
                  <a:spLocks noChangeShapeType="1"/>
                </p:cNvSpPr>
                <p:nvPr/>
              </p:nvSpPr>
              <p:spPr bwMode="auto">
                <a:xfrm>
                  <a:off x="108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32"/>
                <p:cNvSpPr>
                  <a:spLocks noChangeShapeType="1"/>
                </p:cNvSpPr>
                <p:nvPr/>
              </p:nvSpPr>
              <p:spPr bwMode="auto">
                <a:xfrm>
                  <a:off x="111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33"/>
                <p:cNvSpPr>
                  <a:spLocks noChangeShapeType="1"/>
                </p:cNvSpPr>
                <p:nvPr/>
              </p:nvSpPr>
              <p:spPr bwMode="auto">
                <a:xfrm>
                  <a:off x="864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34"/>
                <p:cNvSpPr>
                  <a:spLocks noChangeShapeType="1"/>
                </p:cNvSpPr>
                <p:nvPr/>
              </p:nvSpPr>
              <p:spPr bwMode="auto">
                <a:xfrm>
                  <a:off x="828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35"/>
                <p:cNvSpPr>
                  <a:spLocks noChangeShapeType="1"/>
                </p:cNvSpPr>
                <p:nvPr/>
              </p:nvSpPr>
              <p:spPr bwMode="auto">
                <a:xfrm>
                  <a:off x="792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36"/>
                <p:cNvSpPr>
                  <a:spLocks noChangeShapeType="1"/>
                </p:cNvSpPr>
                <p:nvPr/>
              </p:nvSpPr>
              <p:spPr bwMode="auto">
                <a:xfrm>
                  <a:off x="756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Line 37"/>
                <p:cNvSpPr>
                  <a:spLocks noChangeShapeType="1"/>
                </p:cNvSpPr>
                <p:nvPr/>
              </p:nvSpPr>
              <p:spPr bwMode="auto">
                <a:xfrm>
                  <a:off x="7200" y="8280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2" name="Text Box 38"/>
              <p:cNvSpPr txBox="1">
                <a:spLocks noChangeArrowheads="1"/>
              </p:cNvSpPr>
              <p:nvPr/>
            </p:nvSpPr>
            <p:spPr bwMode="auto">
              <a:xfrm>
                <a:off x="6660" y="8460"/>
                <a:ext cx="540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  <a:cs typeface="Arial" pitchFamily="34" charset="0"/>
                  </a:rPr>
                  <a:t>   -5  -4 -3  -2  -1   0   1    2   3   4   5   6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" name="Oval 39"/>
            <p:cNvSpPr>
              <a:spLocks noChangeArrowheads="1"/>
            </p:cNvSpPr>
            <p:nvPr/>
          </p:nvSpPr>
          <p:spPr bwMode="auto">
            <a:xfrm>
              <a:off x="8100" y="2700"/>
              <a:ext cx="475" cy="475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40"/>
            <p:cNvSpPr>
              <a:spLocks noChangeArrowheads="1"/>
            </p:cNvSpPr>
            <p:nvPr/>
          </p:nvSpPr>
          <p:spPr bwMode="auto">
            <a:xfrm>
              <a:off x="9180" y="2700"/>
              <a:ext cx="475" cy="475"/>
            </a:xfrm>
            <a:prstGeom prst="ellipse">
              <a:avLst/>
            </a:prstGeom>
            <a:solidFill>
              <a:srgbClr val="C00000"/>
            </a:solidFill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auto">
            <a:xfrm>
              <a:off x="9540" y="2880"/>
              <a:ext cx="1800" cy="0"/>
            </a:xfrm>
            <a:prstGeom prst="line">
              <a:avLst/>
            </a:prstGeom>
            <a:ln>
              <a:headEnd/>
              <a:tailEnd type="stealth" w="lg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auto">
            <a:xfrm flipH="1">
              <a:off x="6300" y="2880"/>
              <a:ext cx="1800" cy="0"/>
            </a:xfrm>
            <a:prstGeom prst="line">
              <a:avLst/>
            </a:prstGeom>
            <a:ln>
              <a:headEnd/>
              <a:tailEnd type="arrow" w="lg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003300" y="3360766"/>
            <a:ext cx="7466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-2 </a:t>
            </a:r>
            <a:r>
              <a:rPr lang="en-US" sz="2800" b="0" i="0" u="none" strike="noStrike" baseline="0" dirty="0" smtClean="0">
                <a:latin typeface="Comic Sans MS"/>
                <a:sym typeface="Symbol"/>
              </a:rPr>
              <a:t> x  1			x  -1 or x 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95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SOLVING AN “AND” COMPOUND INEQUALITIES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943101"/>
            <a:ext cx="833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Solve and graph -2 </a:t>
            </a:r>
            <a:r>
              <a:rPr lang="en-US" sz="3200" b="0" i="0" u="none" strike="noStrike" baseline="0" dirty="0" smtClean="0">
                <a:latin typeface="Comic Sans MS"/>
                <a:sym typeface="Symbol"/>
              </a:rPr>
              <a:t> 3t - 8  10</a:t>
            </a:r>
            <a:endParaRPr lang="en-US" sz="3200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075439" y="3908943"/>
            <a:ext cx="5943600" cy="1200150"/>
            <a:chOff x="6660" y="8100"/>
            <a:chExt cx="5400" cy="1080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8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139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SOLVING AN “AND” COMPOUND INEQUALITIES</a:t>
            </a:r>
            <a:endParaRPr lang="en-US" b="0" i="0" u="none" strike="noStrike" baseline="0" smtClean="0">
              <a:latin typeface="Comic Sans MS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075439" y="3908943"/>
            <a:ext cx="5943600" cy="1200150"/>
            <a:chOff x="6660" y="8100"/>
            <a:chExt cx="5400" cy="1080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8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-5    -4   -3    -2   -1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65404" y="1646811"/>
            <a:ext cx="863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Solve and graph -4 </a:t>
            </a:r>
            <a:r>
              <a:rPr lang="en-US" sz="3200" b="0" i="0" u="none" strike="noStrike" baseline="0" dirty="0" smtClean="0">
                <a:latin typeface="Comic Sans MS"/>
                <a:sym typeface="Symbol"/>
              </a:rPr>
              <a:t> 6x -10  14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5991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SOLVING AN “OR” COMPOUND INEQUALITIES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06400" y="17145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Solve and graph </a:t>
            </a:r>
          </a:p>
          <a:p>
            <a:pPr algn="ctr"/>
            <a:r>
              <a:rPr lang="en-US" sz="3200" b="0" i="0" u="none" strike="noStrike" baseline="0" dirty="0" smtClean="0">
                <a:latin typeface="Comic Sans MS"/>
              </a:rPr>
              <a:t>3x + 5 </a:t>
            </a:r>
            <a:r>
              <a:rPr lang="en-US" sz="3200" b="0" i="0" u="none" strike="noStrike" baseline="0" dirty="0" smtClean="0">
                <a:latin typeface="Comic Sans MS"/>
                <a:sym typeface="Symbol"/>
              </a:rPr>
              <a:t> 11    or     5x – 7  3</a:t>
            </a:r>
            <a:endParaRPr lang="en-US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877319" y="3108843"/>
            <a:ext cx="8347715" cy="1200150"/>
            <a:chOff x="1877319" y="3108843"/>
            <a:chExt cx="8347715" cy="1200150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1877319" y="3108843"/>
              <a:ext cx="5547360" cy="400050"/>
              <a:chOff x="6660" y="8280"/>
              <a:chExt cx="5040" cy="360"/>
            </a:xfrm>
          </p:grpSpPr>
          <p:sp>
            <p:nvSpPr>
              <p:cNvPr id="8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2086869" y="3508893"/>
              <a:ext cx="813816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-5  -4    -3   -2   -1     0     1    2     3    4 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5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08000" y="1314450"/>
            <a:ext cx="8128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Chapter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ZW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ngravers MT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Z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Section 6:</a:t>
            </a:r>
            <a:r>
              <a:rPr kumimoji="0" lang="en-Z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ngravers MT" pitchFamily="18" charset="0"/>
                <a:cs typeface="Arial" pitchFamily="34" charset="0"/>
              </a:rPr>
              <a:t> Solving Linear Inequalities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3186627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W" sz="2400" dirty="0" smtClean="0">
                <a:latin typeface="Engravers MT" pitchFamily="18" charset="0"/>
                <a:cs typeface="Arial" pitchFamily="34" charset="0"/>
              </a:rPr>
              <a:t>Simple Linear </a:t>
            </a:r>
            <a:r>
              <a:rPr lang="en-ZW" sz="2400" dirty="0">
                <a:latin typeface="Engravers MT" pitchFamily="18" charset="0"/>
                <a:cs typeface="Arial" pitchFamily="34" charset="0"/>
              </a:rPr>
              <a:t>Inequalities</a:t>
            </a:r>
            <a:endParaRPr lang="en-ZW" sz="2400" dirty="0"/>
          </a:p>
        </p:txBody>
      </p:sp>
    </p:spTree>
    <p:extLst>
      <p:ext uri="{BB962C8B-B14F-4D97-AF65-F5344CB8AC3E}">
        <p14:creationId xmlns:p14="http://schemas.microsoft.com/office/powerpoint/2010/main" val="6323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TRANSFORMATIONS THAT PRODUCE EQUIVALENT INEQUALITIES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515" y="1476970"/>
            <a:ext cx="9129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Transformation 		</a:t>
            </a:r>
            <a:r>
              <a:rPr lang="en-US" sz="2400" b="1" dirty="0" smtClean="0"/>
              <a:t>Original </a:t>
            </a:r>
            <a:r>
              <a:rPr lang="en-US" sz="2400" b="1" dirty="0"/>
              <a:t>		</a:t>
            </a:r>
            <a:r>
              <a:rPr lang="en-US" sz="2400" b="1" dirty="0" smtClean="0"/>
              <a:t>	Equivalent  </a:t>
            </a:r>
            <a:endParaRPr lang="en-ZW" sz="2400" dirty="0"/>
          </a:p>
          <a:p>
            <a:r>
              <a:rPr lang="en-US" sz="2400" b="1" dirty="0"/>
              <a:t>			</a:t>
            </a:r>
            <a:r>
              <a:rPr lang="en-US" sz="2400" b="1" dirty="0" smtClean="0"/>
              <a:t>	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	</a:t>
            </a:r>
            <a:r>
              <a:rPr lang="en-US" sz="2400" b="1" dirty="0"/>
              <a:t> </a:t>
            </a:r>
            <a:r>
              <a:rPr lang="en-US" sz="2400" b="1" dirty="0" smtClean="0"/>
              <a:t>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</a:t>
            </a:r>
            <a:endParaRPr lang="en-ZW" sz="24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2352080"/>
            <a:ext cx="91198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Add</a:t>
            </a:r>
            <a:r>
              <a:rPr lang="en-US" sz="2800" dirty="0"/>
              <a:t> the same number on each side</a:t>
            </a:r>
            <a:endParaRPr lang="en-ZW" sz="2800" dirty="0"/>
          </a:p>
          <a:p>
            <a:r>
              <a:rPr lang="en-US" sz="2800" dirty="0"/>
              <a:t>			</a:t>
            </a:r>
            <a:r>
              <a:rPr lang="en-US" sz="2800" dirty="0" smtClean="0"/>
              <a:t>	x </a:t>
            </a:r>
            <a:r>
              <a:rPr lang="en-US" sz="2800" dirty="0"/>
              <a:t>- 7 = 4		</a:t>
            </a:r>
            <a:r>
              <a:rPr lang="en-US" sz="2800" dirty="0" smtClean="0"/>
              <a:t>	x </a:t>
            </a:r>
            <a:r>
              <a:rPr lang="en-US" sz="2800" dirty="0"/>
              <a:t>= 11</a:t>
            </a:r>
            <a:endParaRPr lang="en-ZW" sz="2800" dirty="0"/>
          </a:p>
          <a:p>
            <a:r>
              <a:rPr lang="en-US" sz="2800" dirty="0" smtClean="0"/>
              <a:t>				</a:t>
            </a:r>
            <a:r>
              <a:rPr lang="en-US" sz="2800" dirty="0" smtClean="0">
                <a:solidFill>
                  <a:srgbClr val="FF0000"/>
                </a:solidFill>
              </a:rPr>
              <a:t>x </a:t>
            </a:r>
            <a:r>
              <a:rPr lang="en-US" sz="2800" dirty="0">
                <a:solidFill>
                  <a:srgbClr val="FF0000"/>
                </a:solidFill>
              </a:rPr>
              <a:t>– 7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</a:t>
            </a:r>
            <a:r>
              <a:rPr lang="en-US" sz="2800" dirty="0">
                <a:solidFill>
                  <a:srgbClr val="FF0000"/>
                </a:solidFill>
              </a:rPr>
              <a:t> 4		</a:t>
            </a:r>
            <a:r>
              <a:rPr lang="en-US" sz="2800" dirty="0" smtClean="0">
                <a:solidFill>
                  <a:srgbClr val="FF0000"/>
                </a:solidFill>
              </a:rPr>
              <a:t>	x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</a:t>
            </a:r>
            <a:r>
              <a:rPr lang="en-US" sz="2800" dirty="0">
                <a:solidFill>
                  <a:srgbClr val="FF0000"/>
                </a:solidFill>
              </a:rPr>
              <a:t> 11</a:t>
            </a:r>
            <a:endParaRPr lang="en-ZW" sz="2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7066" y="4038600"/>
            <a:ext cx="8645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Subtract</a:t>
            </a:r>
            <a:r>
              <a:rPr lang="en-US" sz="2800" dirty="0"/>
              <a:t> the same number from each side</a:t>
            </a:r>
            <a:endParaRPr lang="en-ZW" sz="2800" dirty="0"/>
          </a:p>
          <a:p>
            <a:r>
              <a:rPr lang="en-US" sz="2800" dirty="0" smtClean="0"/>
              <a:t>				x </a:t>
            </a:r>
            <a:r>
              <a:rPr lang="en-US" sz="2800" dirty="0"/>
              <a:t>+ 3 = -1		 </a:t>
            </a:r>
            <a:r>
              <a:rPr lang="en-US" sz="2800" dirty="0" smtClean="0"/>
              <a:t>       x </a:t>
            </a:r>
            <a:r>
              <a:rPr lang="en-US" sz="2800" dirty="0"/>
              <a:t>= -4</a:t>
            </a:r>
            <a:endParaRPr lang="en-ZW" sz="2800" dirty="0"/>
          </a:p>
          <a:p>
            <a:r>
              <a:rPr lang="en-US" sz="2800" dirty="0" smtClean="0"/>
              <a:t>				</a:t>
            </a:r>
            <a:r>
              <a:rPr lang="en-US" sz="2800" dirty="0" smtClean="0">
                <a:solidFill>
                  <a:srgbClr val="FF0000"/>
                </a:solidFill>
              </a:rPr>
              <a:t>x </a:t>
            </a:r>
            <a:r>
              <a:rPr lang="en-US" sz="2800" dirty="0">
                <a:solidFill>
                  <a:srgbClr val="FF0000"/>
                </a:solidFill>
              </a:rPr>
              <a:t>+ 3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</a:t>
            </a:r>
            <a:r>
              <a:rPr lang="en-US" sz="2800" dirty="0">
                <a:solidFill>
                  <a:srgbClr val="FF0000"/>
                </a:solidFill>
              </a:rPr>
              <a:t> -1	</a:t>
            </a:r>
            <a:r>
              <a:rPr lang="en-US" sz="2800" dirty="0" smtClean="0">
                <a:solidFill>
                  <a:srgbClr val="FF0000"/>
                </a:solidFill>
              </a:rPr>
              <a:t>	        x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</a:t>
            </a:r>
            <a:r>
              <a:rPr lang="en-US" sz="2800" dirty="0">
                <a:solidFill>
                  <a:srgbClr val="FF0000"/>
                </a:solidFill>
              </a:rPr>
              <a:t> -4</a:t>
            </a:r>
            <a:endParaRPr lang="en-ZW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3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TRANSFORMATIONS THAT PRODUCE EQUIVALENT </a:t>
            </a:r>
            <a:r>
              <a:rPr lang="en-US" b="1" dirty="0" smtClean="0"/>
              <a:t>INEQUALITIES (</a:t>
            </a:r>
            <a:r>
              <a:rPr lang="en-US" b="1" dirty="0" err="1" smtClean="0"/>
              <a:t>con’t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-12097" y="2336748"/>
            <a:ext cx="720697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Multiply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each side by the same positive number</a:t>
            </a:r>
            <a:endParaRPr kumimoji="0" lang="en-Z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						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155720"/>
              </p:ext>
            </p:extLst>
          </p:nvPr>
        </p:nvGraphicFramePr>
        <p:xfrm>
          <a:off x="3864730" y="2919170"/>
          <a:ext cx="918633" cy="738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3" imgW="545863" imgH="393529" progId="Equation.3">
                  <p:embed/>
                </p:oleObj>
              </mc:Choice>
              <mc:Fallback>
                <p:oleObj name="Equation" r:id="rId3" imgW="54586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4730" y="2919170"/>
                        <a:ext cx="918633" cy="738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880599"/>
              </p:ext>
            </p:extLst>
          </p:nvPr>
        </p:nvGraphicFramePr>
        <p:xfrm>
          <a:off x="3495836" y="3657600"/>
          <a:ext cx="149503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5" imgW="520474" imgH="393529" progId="Equation.3">
                  <p:embed/>
                </p:oleObj>
              </mc:Choice>
              <mc:Fallback>
                <p:oleObj name="Equation" r:id="rId5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5836" y="3657600"/>
                        <a:ext cx="1495032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7294094" y="3614020"/>
            <a:ext cx="1048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x </a:t>
            </a:r>
            <a:r>
              <a:rPr lang="en-US" sz="2800" u="sng" dirty="0" smtClean="0">
                <a:solidFill>
                  <a:srgbClr val="FF0000"/>
                </a:solidFill>
              </a:rPr>
              <a:t>&gt;</a:t>
            </a:r>
            <a:r>
              <a:rPr lang="en-US" sz="2800" dirty="0" smtClean="0">
                <a:solidFill>
                  <a:srgbClr val="FF0000"/>
                </a:solidFill>
              </a:rPr>
              <a:t> 20</a:t>
            </a:r>
            <a:endParaRPr lang="en-ZW" sz="28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194876" y="3090800"/>
            <a:ext cx="1048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x = </a:t>
            </a:r>
            <a:r>
              <a:rPr lang="en-US" sz="2800" dirty="0" smtClean="0"/>
              <a:t>20</a:t>
            </a:r>
            <a:endParaRPr lang="en-ZW" sz="2800" dirty="0"/>
          </a:p>
        </p:txBody>
      </p:sp>
      <p:sp>
        <p:nvSpPr>
          <p:cNvPr id="28" name="Rectangle 27"/>
          <p:cNvSpPr/>
          <p:nvPr/>
        </p:nvSpPr>
        <p:spPr>
          <a:xfrm>
            <a:off x="-31147" y="4257526"/>
            <a:ext cx="867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Divide</a:t>
            </a:r>
            <a:r>
              <a:rPr lang="en-US" sz="2800" dirty="0"/>
              <a:t> each side by the same positive number</a:t>
            </a:r>
            <a:endParaRPr lang="en-ZW" sz="2800" dirty="0"/>
          </a:p>
          <a:p>
            <a:r>
              <a:rPr lang="en-US" sz="2800" dirty="0"/>
              <a:t>			</a:t>
            </a:r>
            <a:r>
              <a:rPr lang="en-US" sz="2800" dirty="0" smtClean="0"/>
              <a:t>	5x </a:t>
            </a:r>
            <a:r>
              <a:rPr lang="en-US" sz="2800" dirty="0"/>
              <a:t>= 15		</a:t>
            </a:r>
            <a:r>
              <a:rPr lang="en-US" sz="2800" dirty="0" smtClean="0"/>
              <a:t>	x </a:t>
            </a:r>
            <a:r>
              <a:rPr lang="en-US" sz="2800" dirty="0"/>
              <a:t>= 3</a:t>
            </a:r>
            <a:endParaRPr lang="en-ZW" sz="2800" dirty="0"/>
          </a:p>
          <a:p>
            <a:r>
              <a:rPr lang="en-US" sz="2800" dirty="0" smtClean="0"/>
              <a:t>				</a:t>
            </a:r>
            <a:r>
              <a:rPr lang="en-US" sz="2800" dirty="0" smtClean="0">
                <a:solidFill>
                  <a:srgbClr val="FF0000"/>
                </a:solidFill>
              </a:rPr>
              <a:t>5x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</a:t>
            </a:r>
            <a:r>
              <a:rPr lang="en-US" sz="2800" dirty="0">
                <a:solidFill>
                  <a:srgbClr val="FF0000"/>
                </a:solidFill>
              </a:rPr>
              <a:t> 15	</a:t>
            </a:r>
            <a:r>
              <a:rPr lang="en-US" sz="2800" dirty="0" smtClean="0">
                <a:solidFill>
                  <a:srgbClr val="FF0000"/>
                </a:solidFill>
              </a:rPr>
              <a:t>		x </a:t>
            </a:r>
            <a:r>
              <a:rPr lang="en-US" sz="2800" dirty="0">
                <a:solidFill>
                  <a:srgbClr val="FF0000"/>
                </a:solidFill>
                <a:sym typeface="Symbol"/>
              </a:rPr>
              <a:t></a:t>
            </a:r>
            <a:r>
              <a:rPr lang="en-US" sz="2800" dirty="0">
                <a:solidFill>
                  <a:srgbClr val="FF0000"/>
                </a:solidFill>
              </a:rPr>
              <a:t> 3</a:t>
            </a:r>
            <a:endParaRPr lang="en-ZW" sz="28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4682" y="5669132"/>
            <a:ext cx="81675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Be careful when multiplying or dividing by a </a:t>
            </a:r>
            <a:r>
              <a:rPr lang="en-US" sz="2800" b="1" dirty="0" smtClean="0">
                <a:solidFill>
                  <a:srgbClr val="7030A0"/>
                </a:solidFill>
              </a:rPr>
              <a:t>negative</a:t>
            </a:r>
            <a:r>
              <a:rPr lang="en-US" sz="2800" dirty="0" smtClean="0">
                <a:solidFill>
                  <a:srgbClr val="7030A0"/>
                </a:solidFill>
              </a:rPr>
              <a:t> number.</a:t>
            </a:r>
            <a:endParaRPr lang="en-ZW" sz="2800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515" y="1476970"/>
            <a:ext cx="9129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Transformation 		</a:t>
            </a:r>
            <a:r>
              <a:rPr lang="en-US" sz="2400" b="1" dirty="0" smtClean="0"/>
              <a:t>Original </a:t>
            </a:r>
            <a:r>
              <a:rPr lang="en-US" sz="2400" b="1" dirty="0"/>
              <a:t>		</a:t>
            </a:r>
            <a:r>
              <a:rPr lang="en-US" sz="2400" b="1" dirty="0" smtClean="0"/>
              <a:t>	Equivalent  </a:t>
            </a:r>
            <a:endParaRPr lang="en-ZW" sz="2400" dirty="0"/>
          </a:p>
          <a:p>
            <a:r>
              <a:rPr lang="en-US" sz="2400" b="1" dirty="0"/>
              <a:t>			</a:t>
            </a:r>
            <a:r>
              <a:rPr lang="en-US" sz="2400" b="1" dirty="0" smtClean="0"/>
              <a:t>	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	</a:t>
            </a:r>
            <a:r>
              <a:rPr lang="en-US" sz="2400" b="1" dirty="0"/>
              <a:t> </a:t>
            </a:r>
            <a:r>
              <a:rPr lang="en-US" sz="2400" b="1" dirty="0" smtClean="0"/>
              <a:t>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</a:t>
            </a:r>
            <a:endParaRPr lang="en-ZW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3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TRANSFORMATIONS THAT PRODUCE EQUIVALENT </a:t>
            </a:r>
            <a:r>
              <a:rPr lang="en-US" b="1" dirty="0" smtClean="0"/>
              <a:t>INEQUALITIES (</a:t>
            </a:r>
            <a:r>
              <a:rPr lang="en-US" b="1" dirty="0" err="1" smtClean="0"/>
              <a:t>con’t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84969" y="2387639"/>
            <a:ext cx="895047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Multiply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each side by the same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negative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number 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reverse/switch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the inequality.</a:t>
            </a:r>
            <a:endParaRPr kumimoji="0" lang="en-ZW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					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561039"/>
              </p:ext>
            </p:extLst>
          </p:nvPr>
        </p:nvGraphicFramePr>
        <p:xfrm>
          <a:off x="3733800" y="2893669"/>
          <a:ext cx="1090084" cy="658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3" imgW="647640" imgH="393480" progId="Equation.3">
                  <p:embed/>
                </p:oleObj>
              </mc:Choice>
              <mc:Fallback>
                <p:oleObj name="Equation" r:id="rId3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893669"/>
                        <a:ext cx="1090084" cy="658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59030"/>
              </p:ext>
            </p:extLst>
          </p:nvPr>
        </p:nvGraphicFramePr>
        <p:xfrm>
          <a:off x="3766457" y="3574297"/>
          <a:ext cx="1018117" cy="695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6457" y="3574297"/>
                        <a:ext cx="1018117" cy="69518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6812006" y="3603467"/>
            <a:ext cx="946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x </a:t>
            </a:r>
            <a:r>
              <a:rPr lang="en-US" sz="2400" u="sng" dirty="0" smtClean="0">
                <a:solidFill>
                  <a:srgbClr val="FF0000"/>
                </a:solidFill>
              </a:rPr>
              <a:t>&lt;</a:t>
            </a:r>
            <a:r>
              <a:rPr lang="en-US" sz="2400" dirty="0" smtClean="0">
                <a:solidFill>
                  <a:srgbClr val="FF0000"/>
                </a:solidFill>
              </a:rPr>
              <a:t>-20</a:t>
            </a:r>
            <a:endParaRPr lang="en-ZW" sz="24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12006" y="2987853"/>
            <a:ext cx="1142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x = </a:t>
            </a:r>
            <a:r>
              <a:rPr lang="en-US" sz="2400" dirty="0" smtClean="0"/>
              <a:t>-20</a:t>
            </a:r>
            <a:endParaRPr lang="en-ZW" sz="2400" dirty="0"/>
          </a:p>
        </p:txBody>
      </p:sp>
      <p:sp>
        <p:nvSpPr>
          <p:cNvPr id="28" name="Rectangle 27"/>
          <p:cNvSpPr/>
          <p:nvPr/>
        </p:nvSpPr>
        <p:spPr>
          <a:xfrm>
            <a:off x="224063" y="4343400"/>
            <a:ext cx="8672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/>
              <a:t>Divide</a:t>
            </a:r>
            <a:r>
              <a:rPr lang="en-US" sz="2400" dirty="0"/>
              <a:t> each side by the same </a:t>
            </a:r>
            <a:r>
              <a:rPr lang="en-US" sz="2400" dirty="0" smtClean="0">
                <a:solidFill>
                  <a:srgbClr val="7030A0"/>
                </a:solidFill>
              </a:rPr>
              <a:t>negative</a:t>
            </a:r>
            <a:r>
              <a:rPr lang="en-US" sz="2400" dirty="0" smtClean="0"/>
              <a:t> number </a:t>
            </a: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and </a:t>
            </a:r>
            <a:r>
              <a:rPr lang="en-US" sz="2400" b="1" dirty="0">
                <a:ea typeface="Times New Roman" pitchFamily="18" charset="0"/>
                <a:cs typeface="Arial" pitchFamily="34" charset="0"/>
              </a:rPr>
              <a:t>reverse/switch</a:t>
            </a:r>
            <a:r>
              <a:rPr lang="en-US" sz="2400" dirty="0">
                <a:ea typeface="Times New Roman" pitchFamily="18" charset="0"/>
                <a:cs typeface="Arial" pitchFamily="34" charset="0"/>
              </a:rPr>
              <a:t> the inequality</a:t>
            </a: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.</a:t>
            </a:r>
            <a:endParaRPr lang="en-ZW" sz="2400" dirty="0"/>
          </a:p>
          <a:p>
            <a:r>
              <a:rPr lang="en-US" sz="2400" dirty="0"/>
              <a:t>			 </a:t>
            </a:r>
            <a:r>
              <a:rPr lang="en-US" sz="2400" dirty="0" smtClean="0"/>
              <a:t>        -5x </a:t>
            </a:r>
            <a:r>
              <a:rPr lang="en-US" sz="2400" dirty="0"/>
              <a:t>= 15		</a:t>
            </a:r>
            <a:r>
              <a:rPr lang="en-US" sz="2400" dirty="0" smtClean="0"/>
              <a:t>	x </a:t>
            </a:r>
            <a:r>
              <a:rPr lang="en-US" sz="2400" dirty="0"/>
              <a:t>= </a:t>
            </a:r>
            <a:r>
              <a:rPr lang="en-US" sz="2400" dirty="0" smtClean="0"/>
              <a:t>-3</a:t>
            </a:r>
            <a:endParaRPr lang="en-ZW" sz="2400" dirty="0"/>
          </a:p>
          <a:p>
            <a:r>
              <a:rPr lang="en-US" sz="2400" dirty="0" smtClean="0"/>
              <a:t>			         </a:t>
            </a:r>
            <a:r>
              <a:rPr lang="en-US" sz="2400" dirty="0" smtClean="0">
                <a:solidFill>
                  <a:srgbClr val="C0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5x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&lt;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15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>
                <a:solidFill>
                  <a:srgbClr val="FF0000"/>
                </a:solidFill>
              </a:rPr>
              <a:t>	x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&gt;</a:t>
            </a:r>
            <a:r>
              <a:rPr lang="en-US" sz="2400" dirty="0" smtClean="0">
                <a:solidFill>
                  <a:srgbClr val="FF0000"/>
                </a:solidFill>
              </a:rPr>
              <a:t> -3</a:t>
            </a:r>
            <a:endParaRPr lang="en-ZW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019" y="1490006"/>
            <a:ext cx="9129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Transformation 		</a:t>
            </a:r>
            <a:r>
              <a:rPr lang="en-US" sz="2400" b="1" dirty="0" smtClean="0"/>
              <a:t>Original </a:t>
            </a:r>
            <a:r>
              <a:rPr lang="en-US" sz="2400" b="1" dirty="0"/>
              <a:t>		</a:t>
            </a:r>
            <a:r>
              <a:rPr lang="en-US" sz="2400" b="1" dirty="0" smtClean="0"/>
              <a:t>Equivalent  </a:t>
            </a:r>
            <a:endParaRPr lang="en-ZW" sz="2400" dirty="0"/>
          </a:p>
          <a:p>
            <a:r>
              <a:rPr lang="en-US" sz="2400" b="1" dirty="0"/>
              <a:t>			</a:t>
            </a:r>
            <a:r>
              <a:rPr lang="en-US" sz="2400" b="1" dirty="0" smtClean="0"/>
              <a:t>	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	</a:t>
            </a:r>
            <a:r>
              <a:rPr lang="en-US" sz="2400" b="1" dirty="0" smtClean="0"/>
              <a:t>Equality/</a:t>
            </a:r>
            <a:r>
              <a:rPr lang="en-US" sz="2400" b="1" dirty="0" smtClean="0">
                <a:solidFill>
                  <a:srgbClr val="FF0000"/>
                </a:solidFill>
              </a:rPr>
              <a:t>Inequality</a:t>
            </a:r>
            <a:endParaRPr lang="en-ZW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1199" y="5913060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Be careful when multiplying or dividing by a negative number!</a:t>
            </a:r>
            <a:endParaRPr lang="en-ZW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9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7" grpId="0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ZW" dirty="0"/>
          </a:p>
        </p:txBody>
      </p:sp>
      <p:sp>
        <p:nvSpPr>
          <p:cNvPr id="4" name="Rectangle 3"/>
          <p:cNvSpPr/>
          <p:nvPr/>
        </p:nvSpPr>
        <p:spPr>
          <a:xfrm>
            <a:off x="45462" y="1085851"/>
            <a:ext cx="984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2x&gt;6</a:t>
            </a:r>
            <a:endParaRPr lang="en-ZW" sz="3200" dirty="0"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807201" y="1009194"/>
                <a:ext cx="1289135" cy="789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4</m:t>
                        </m:r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num>
                      <m:den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u="sng" dirty="0" smtClean="0">
                    <a:ea typeface="Times New Roman" pitchFamily="18" charset="0"/>
                    <a:cs typeface="Arial" pitchFamily="34" charset="0"/>
                  </a:rPr>
                  <a:t>&gt;</a:t>
                </a:r>
                <a:r>
                  <a:rPr lang="en-US" sz="3200" dirty="0" smtClean="0">
                    <a:ea typeface="Times New Roman" pitchFamily="18" charset="0"/>
                    <a:cs typeface="Arial" pitchFamily="34" charset="0"/>
                  </a:rPr>
                  <a:t>-12</a:t>
                </a:r>
                <a:endParaRPr lang="en-ZW" sz="3200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1345592"/>
                <a:ext cx="1289135" cy="789190"/>
              </a:xfrm>
              <a:prstGeom prst="rect">
                <a:avLst/>
              </a:prstGeom>
              <a:blipFill rotWithShape="1">
                <a:blip r:embed="rId2"/>
                <a:stretch>
                  <a:fillRect r="-11374" b="-12403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5462" y="356191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-x+20&gt;-6x</a:t>
            </a:r>
            <a:endParaRPr lang="en-ZW" sz="3200" dirty="0"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8797" y="3576205"/>
            <a:ext cx="1492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-x</a:t>
            </a:r>
            <a:r>
              <a:rPr lang="en-US" sz="3200" u="sng" dirty="0" smtClean="0">
                <a:ea typeface="Times New Roman" pitchFamily="18" charset="0"/>
                <a:cs typeface="Arial" pitchFamily="34" charset="0"/>
              </a:rPr>
              <a:t>&lt;</a:t>
            </a: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3x+2</a:t>
            </a:r>
            <a:endParaRPr lang="en-ZW" sz="3200" dirty="0"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2819400"/>
            <a:ext cx="9098539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49600" y="1085851"/>
            <a:ext cx="1317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x-3&lt;21</a:t>
            </a:r>
            <a:endParaRPr lang="en-ZW" sz="3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Inequalities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473067"/>
              </p:ext>
            </p:extLst>
          </p:nvPr>
        </p:nvGraphicFramePr>
        <p:xfrm>
          <a:off x="304800" y="2057401"/>
          <a:ext cx="8382000" cy="13637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3785419"/>
                <a:gridCol w="4596581"/>
              </a:tblGrid>
              <a:tr h="6818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  <a:sym typeface="Symbol"/>
                        </a:rPr>
                        <a:t></a:t>
                      </a:r>
                      <a:r>
                        <a:rPr lang="en-US" sz="2100" dirty="0">
                          <a:effectLst/>
                        </a:rPr>
                        <a:t> or </a:t>
                      </a:r>
                      <a:r>
                        <a:rPr lang="en-US" sz="2100" dirty="0">
                          <a:effectLst/>
                          <a:sym typeface="Symbol"/>
                        </a:rPr>
                        <a:t>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9641" marR="7964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effectLst/>
                        </a:rPr>
                        <a:t>Use an open dot   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9641" marR="79641" marT="0" marB="0"/>
                </a:tc>
              </a:tr>
              <a:tr h="6818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effectLst/>
                          <a:sym typeface="Symbol"/>
                        </a:rPr>
                        <a:t></a:t>
                      </a:r>
                      <a:r>
                        <a:rPr lang="en-US" sz="2100">
                          <a:effectLst/>
                        </a:rPr>
                        <a:t>or </a:t>
                      </a:r>
                      <a:r>
                        <a:rPr lang="en-US" sz="2100">
                          <a:effectLst/>
                          <a:sym typeface="Symbol"/>
                        </a:rPr>
                        <a:t>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9641" marR="7964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Use a closed dot   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9641" marR="79641" marT="0" marB="0"/>
                </a:tc>
              </a:tr>
            </a:tbl>
          </a:graphicData>
        </a:graphic>
      </p:graphicFrame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5868653" y="2400300"/>
            <a:ext cx="152400" cy="857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"/>
          <p:cNvSpPr>
            <a:spLocks noChangeArrowheads="1"/>
          </p:cNvSpPr>
          <p:nvPr/>
        </p:nvSpPr>
        <p:spPr bwMode="auto">
          <a:xfrm>
            <a:off x="5892800" y="3143250"/>
            <a:ext cx="152400" cy="857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6309878" y="571501"/>
            <a:ext cx="984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2x&gt;6</a:t>
            </a:r>
            <a:endParaRPr lang="en-ZW" sz="3200" dirty="0">
              <a:cs typeface="Arial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053079" y="1848306"/>
            <a:ext cx="1317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x-3&lt;21</a:t>
            </a:r>
            <a:endParaRPr lang="en-ZW" sz="3200" dirty="0"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85"/>
              <p:cNvSpPr/>
              <p:nvPr/>
            </p:nvSpPr>
            <p:spPr>
              <a:xfrm>
                <a:off x="6309878" y="2971800"/>
                <a:ext cx="1289135" cy="789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4</m:t>
                        </m:r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num>
                      <m:den>
                        <m:r>
                          <a:rPr lang="en-US" sz="3200" b="0" i="1" dirty="0" smtClean="0">
                            <a:latin typeface="Cambria Math"/>
                            <a:cs typeface="Arial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u="sng" dirty="0" smtClean="0">
                    <a:ea typeface="Times New Roman" pitchFamily="18" charset="0"/>
                    <a:cs typeface="Arial" pitchFamily="34" charset="0"/>
                  </a:rPr>
                  <a:t>&gt;</a:t>
                </a:r>
                <a:r>
                  <a:rPr lang="en-US" sz="3200" dirty="0" smtClean="0">
                    <a:ea typeface="Times New Roman" pitchFamily="18" charset="0"/>
                    <a:cs typeface="Arial" pitchFamily="34" charset="0"/>
                  </a:rPr>
                  <a:t>-12</a:t>
                </a:r>
                <a:endParaRPr lang="en-ZW" sz="3200" dirty="0"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6" name="Rectangle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408" y="3962400"/>
                <a:ext cx="1289135" cy="789190"/>
              </a:xfrm>
              <a:prstGeom prst="rect">
                <a:avLst/>
              </a:prstGeom>
              <a:blipFill rotWithShape="1">
                <a:blip r:embed="rId2"/>
                <a:stretch>
                  <a:fillRect r="-11321" b="-12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 86"/>
          <p:cNvSpPr/>
          <p:nvPr/>
        </p:nvSpPr>
        <p:spPr>
          <a:xfrm>
            <a:off x="6309878" y="420048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-x+20&gt;-6x</a:t>
            </a:r>
            <a:endParaRPr lang="en-ZW" sz="3200" dirty="0">
              <a:cs typeface="Arial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309877" y="5313406"/>
            <a:ext cx="1492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-x</a:t>
            </a:r>
            <a:r>
              <a:rPr lang="en-US" sz="3200" u="sng" dirty="0" smtClean="0">
                <a:ea typeface="Times New Roman" pitchFamily="18" charset="0"/>
                <a:cs typeface="Arial" pitchFamily="34" charset="0"/>
              </a:rPr>
              <a:t>&lt;</a:t>
            </a:r>
            <a:r>
              <a:rPr lang="en-US" sz="3200" dirty="0" smtClean="0">
                <a:ea typeface="Times New Roman" pitchFamily="18" charset="0"/>
                <a:cs typeface="Arial" pitchFamily="34" charset="0"/>
              </a:rPr>
              <a:t>3x+2</a:t>
            </a:r>
            <a:endParaRPr lang="en-ZW" sz="3200" dirty="0">
              <a:cs typeface="Arial" pitchFamily="34" charset="0"/>
            </a:endParaRPr>
          </a:p>
        </p:txBody>
      </p:sp>
      <p:grpSp>
        <p:nvGrpSpPr>
          <p:cNvPr id="89" name="Group 2"/>
          <p:cNvGrpSpPr>
            <a:grpSpLocks/>
          </p:cNvGrpSpPr>
          <p:nvPr/>
        </p:nvGrpSpPr>
        <p:grpSpPr bwMode="auto">
          <a:xfrm>
            <a:off x="366278" y="609602"/>
            <a:ext cx="5943600" cy="1200150"/>
            <a:chOff x="6660" y="8100"/>
            <a:chExt cx="5400" cy="1080"/>
          </a:xfrm>
        </p:grpSpPr>
        <p:grpSp>
          <p:nvGrpSpPr>
            <p:cNvPr id="91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93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6" name="Group 2"/>
          <p:cNvGrpSpPr>
            <a:grpSpLocks/>
          </p:cNvGrpSpPr>
          <p:nvPr/>
        </p:nvGrpSpPr>
        <p:grpSpPr bwMode="auto">
          <a:xfrm>
            <a:off x="249438" y="1886406"/>
            <a:ext cx="5943600" cy="1200150"/>
            <a:chOff x="6660" y="8100"/>
            <a:chExt cx="5400" cy="1080"/>
          </a:xfrm>
        </p:grpSpPr>
        <p:grpSp>
          <p:nvGrpSpPr>
            <p:cNvPr id="107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8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2" name="Group 2"/>
          <p:cNvGrpSpPr>
            <a:grpSpLocks/>
          </p:cNvGrpSpPr>
          <p:nvPr/>
        </p:nvGrpSpPr>
        <p:grpSpPr bwMode="auto">
          <a:xfrm>
            <a:off x="352308" y="3108843"/>
            <a:ext cx="5943600" cy="1200150"/>
            <a:chOff x="6660" y="8100"/>
            <a:chExt cx="5400" cy="1080"/>
          </a:xfrm>
        </p:grpSpPr>
        <p:grpSp>
          <p:nvGrpSpPr>
            <p:cNvPr id="123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125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4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8" name="Group 2"/>
          <p:cNvGrpSpPr>
            <a:grpSpLocks/>
          </p:cNvGrpSpPr>
          <p:nvPr/>
        </p:nvGrpSpPr>
        <p:grpSpPr bwMode="auto">
          <a:xfrm>
            <a:off x="292359" y="4308993"/>
            <a:ext cx="5943600" cy="1200150"/>
            <a:chOff x="6660" y="8100"/>
            <a:chExt cx="5400" cy="1080"/>
          </a:xfrm>
        </p:grpSpPr>
        <p:grpSp>
          <p:nvGrpSpPr>
            <p:cNvPr id="139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141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0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4" name="Group 2"/>
          <p:cNvGrpSpPr>
            <a:grpSpLocks/>
          </p:cNvGrpSpPr>
          <p:nvPr/>
        </p:nvGrpSpPr>
        <p:grpSpPr bwMode="auto">
          <a:xfrm>
            <a:off x="368066" y="5355199"/>
            <a:ext cx="5943600" cy="1200150"/>
            <a:chOff x="6660" y="8100"/>
            <a:chExt cx="5400" cy="1080"/>
          </a:xfrm>
        </p:grpSpPr>
        <p:grpSp>
          <p:nvGrpSpPr>
            <p:cNvPr id="155" name="Group 3"/>
            <p:cNvGrpSpPr>
              <a:grpSpLocks/>
            </p:cNvGrpSpPr>
            <p:nvPr/>
          </p:nvGrpSpPr>
          <p:grpSpPr bwMode="auto">
            <a:xfrm>
              <a:off x="6660" y="8100"/>
              <a:ext cx="5040" cy="360"/>
              <a:chOff x="6660" y="8280"/>
              <a:chExt cx="5040" cy="360"/>
            </a:xfrm>
          </p:grpSpPr>
          <p:sp>
            <p:nvSpPr>
              <p:cNvPr id="157" name="Line 4"/>
              <p:cNvSpPr>
                <a:spLocks noChangeShapeType="1"/>
              </p:cNvSpPr>
              <p:nvPr/>
            </p:nvSpPr>
            <p:spPr bwMode="auto">
              <a:xfrm>
                <a:off x="6660" y="8460"/>
                <a:ext cx="504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5"/>
              <p:cNvSpPr>
                <a:spLocks noChangeShapeType="1"/>
              </p:cNvSpPr>
              <p:nvPr/>
            </p:nvSpPr>
            <p:spPr bwMode="auto">
              <a:xfrm>
                <a:off x="90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6"/>
              <p:cNvSpPr>
                <a:spLocks noChangeShapeType="1"/>
              </p:cNvSpPr>
              <p:nvPr/>
            </p:nvSpPr>
            <p:spPr bwMode="auto">
              <a:xfrm>
                <a:off x="93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7"/>
              <p:cNvSpPr>
                <a:spLocks noChangeShapeType="1"/>
              </p:cNvSpPr>
              <p:nvPr/>
            </p:nvSpPr>
            <p:spPr bwMode="auto">
              <a:xfrm>
                <a:off x="97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8"/>
              <p:cNvSpPr>
                <a:spLocks noChangeShapeType="1"/>
              </p:cNvSpPr>
              <p:nvPr/>
            </p:nvSpPr>
            <p:spPr bwMode="auto">
              <a:xfrm>
                <a:off x="100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9"/>
              <p:cNvSpPr>
                <a:spLocks noChangeShapeType="1"/>
              </p:cNvSpPr>
              <p:nvPr/>
            </p:nvSpPr>
            <p:spPr bwMode="auto">
              <a:xfrm>
                <a:off x="104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10"/>
              <p:cNvSpPr>
                <a:spLocks noChangeShapeType="1"/>
              </p:cNvSpPr>
              <p:nvPr/>
            </p:nvSpPr>
            <p:spPr bwMode="auto">
              <a:xfrm>
                <a:off x="108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1"/>
              <p:cNvSpPr>
                <a:spLocks noChangeShapeType="1"/>
              </p:cNvSpPr>
              <p:nvPr/>
            </p:nvSpPr>
            <p:spPr bwMode="auto">
              <a:xfrm>
                <a:off x="111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Line 12"/>
              <p:cNvSpPr>
                <a:spLocks noChangeShapeType="1"/>
              </p:cNvSpPr>
              <p:nvPr/>
            </p:nvSpPr>
            <p:spPr bwMode="auto">
              <a:xfrm>
                <a:off x="864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3"/>
              <p:cNvSpPr>
                <a:spLocks noChangeShapeType="1"/>
              </p:cNvSpPr>
              <p:nvPr/>
            </p:nvSpPr>
            <p:spPr bwMode="auto">
              <a:xfrm>
                <a:off x="828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4"/>
              <p:cNvSpPr>
                <a:spLocks noChangeShapeType="1"/>
              </p:cNvSpPr>
              <p:nvPr/>
            </p:nvSpPr>
            <p:spPr bwMode="auto">
              <a:xfrm>
                <a:off x="792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15"/>
              <p:cNvSpPr>
                <a:spLocks noChangeShapeType="1"/>
              </p:cNvSpPr>
              <p:nvPr/>
            </p:nvSpPr>
            <p:spPr bwMode="auto">
              <a:xfrm>
                <a:off x="756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6"/>
              <p:cNvSpPr>
                <a:spLocks noChangeShapeType="1"/>
              </p:cNvSpPr>
              <p:nvPr/>
            </p:nvSpPr>
            <p:spPr bwMode="auto">
              <a:xfrm>
                <a:off x="7200" y="828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6" name="Text Box 17"/>
            <p:cNvSpPr txBox="1">
              <a:spLocks noChangeArrowheads="1"/>
            </p:cNvSpPr>
            <p:nvPr/>
          </p:nvSpPr>
          <p:spPr bwMode="auto">
            <a:xfrm>
              <a:off x="6660" y="8460"/>
              <a:ext cx="54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      -5  -4    -3    -2  -1     0     1    2      3    4    5     6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84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181600"/>
          </a:xfrm>
        </p:spPr>
        <p:txBody>
          <a:bodyPr/>
          <a:lstStyle/>
          <a:p>
            <a:r>
              <a:rPr lang="en-US" dirty="0" smtClean="0"/>
              <a:t>1.6#21-36x3</a:t>
            </a:r>
          </a:p>
          <a:p>
            <a:r>
              <a:rPr lang="en-US" dirty="0" smtClean="0"/>
              <a:t>View </a:t>
            </a:r>
            <a:r>
              <a:rPr lang="en-US" dirty="0" err="1" smtClean="0"/>
              <a:t>powerpoint</a:t>
            </a:r>
            <a:r>
              <a:rPr lang="en-US" dirty="0" smtClean="0"/>
              <a:t> 1.6 slides 10-14 </a:t>
            </a:r>
            <a:r>
              <a:rPr lang="en-US" dirty="0" smtClean="0">
                <a:solidFill>
                  <a:srgbClr val="FF0000"/>
                </a:solidFill>
              </a:rPr>
              <a:t>(even if exempt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4000" dirty="0" smtClean="0"/>
              <a:t>Moodle</a:t>
            </a:r>
          </a:p>
          <a:p>
            <a:pPr lvl="1"/>
            <a:r>
              <a:rPr lang="en-US" sz="4000" dirty="0" smtClean="0"/>
              <a:t>s-raja.wikispaces.com</a:t>
            </a:r>
          </a:p>
          <a:p>
            <a:pPr lvl="2"/>
            <a:r>
              <a:rPr lang="en-US" sz="3600" dirty="0" smtClean="0"/>
              <a:t>Algebra 2</a:t>
            </a:r>
          </a:p>
          <a:p>
            <a:pPr lvl="3"/>
            <a:r>
              <a:rPr lang="en-US" sz="3200" dirty="0" smtClean="0"/>
              <a:t>Notes</a:t>
            </a:r>
          </a:p>
          <a:p>
            <a:pPr lvl="4"/>
            <a:r>
              <a:rPr lang="en-US" sz="3200" dirty="0" smtClean="0"/>
              <a:t>All the way at the bottom 1.6</a:t>
            </a:r>
          </a:p>
          <a:p>
            <a:pPr lvl="1"/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107531" y="3509367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6357938" y="6018609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478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PowerPoint Presentation</vt:lpstr>
      <vt:lpstr>TRANSFORMATIONS THAT PRODUCE EQUIVALENT INEQUALITIES</vt:lpstr>
      <vt:lpstr>TRANSFORMATIONS THAT PRODUCE EQUIVALENT INEQUALITIES (con’t)</vt:lpstr>
      <vt:lpstr>TRANSFORMATIONS THAT PRODUCE EQUIVALENT INEQUALITIES (con’t)</vt:lpstr>
      <vt:lpstr>Examples</vt:lpstr>
      <vt:lpstr>Graphing Inequalities</vt:lpstr>
      <vt:lpstr>PowerPoint Presentation</vt:lpstr>
      <vt:lpstr>HW</vt:lpstr>
      <vt:lpstr>PowerPoint Presentation</vt:lpstr>
      <vt:lpstr>SOLVING COMPOUND INEQUALITIES</vt:lpstr>
      <vt:lpstr>SOLVING AN “AND” COMPOUND INEQUALITIES</vt:lpstr>
      <vt:lpstr>SOLVING AN “AND” COMPOUND INEQUALITIES</vt:lpstr>
      <vt:lpstr>SOLVING AN “OR” COMPOUND INEQUALITIES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16</cp:revision>
  <dcterms:created xsi:type="dcterms:W3CDTF">2011-09-06T20:53:16Z</dcterms:created>
  <dcterms:modified xsi:type="dcterms:W3CDTF">2012-09-12T14:55:42Z</dcterms:modified>
</cp:coreProperties>
</file>